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41" autoAdjust="0"/>
    <p:restoredTop sz="94660"/>
  </p:normalViewPr>
  <p:slideViewPr>
    <p:cSldViewPr snapToGrid="0">
      <p:cViewPr varScale="1">
        <p:scale>
          <a:sx n="58" d="100"/>
          <a:sy n="58" d="100"/>
        </p:scale>
        <p:origin x="126" y="7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29023-7297-4316-AB13-A22D33A58649}" type="datetimeFigureOut">
              <a:rPr lang="en-US" smtClean="0"/>
              <a:t>3/6/2016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E15E0-46AD-4EF6-9A9D-38AD0BCB49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577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29023-7297-4316-AB13-A22D33A58649}" type="datetimeFigureOut">
              <a:rPr lang="en-US" smtClean="0"/>
              <a:t>3/6/2016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E15E0-46AD-4EF6-9A9D-38AD0BCB49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596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29023-7297-4316-AB13-A22D33A58649}" type="datetimeFigureOut">
              <a:rPr lang="en-US" smtClean="0"/>
              <a:t>3/6/2016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E15E0-46AD-4EF6-9A9D-38AD0BCB49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377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29023-7297-4316-AB13-A22D33A58649}" type="datetimeFigureOut">
              <a:rPr lang="en-US" smtClean="0"/>
              <a:t>3/6/2016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E15E0-46AD-4EF6-9A9D-38AD0BCB49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740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29023-7297-4316-AB13-A22D33A58649}" type="datetimeFigureOut">
              <a:rPr lang="en-US" smtClean="0"/>
              <a:t>3/6/2016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E15E0-46AD-4EF6-9A9D-38AD0BCB49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939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29023-7297-4316-AB13-A22D33A58649}" type="datetimeFigureOut">
              <a:rPr lang="en-US" smtClean="0"/>
              <a:t>3/6/2016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E15E0-46AD-4EF6-9A9D-38AD0BCB49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647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29023-7297-4316-AB13-A22D33A58649}" type="datetimeFigureOut">
              <a:rPr lang="en-US" smtClean="0"/>
              <a:t>3/6/2016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E15E0-46AD-4EF6-9A9D-38AD0BCB49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37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29023-7297-4316-AB13-A22D33A58649}" type="datetimeFigureOut">
              <a:rPr lang="en-US" smtClean="0"/>
              <a:t>3/6/2016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E15E0-46AD-4EF6-9A9D-38AD0BCB49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380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29023-7297-4316-AB13-A22D33A58649}" type="datetimeFigureOut">
              <a:rPr lang="en-US" smtClean="0"/>
              <a:t>3/6/2016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E15E0-46AD-4EF6-9A9D-38AD0BCB49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739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29023-7297-4316-AB13-A22D33A58649}" type="datetimeFigureOut">
              <a:rPr lang="en-US" smtClean="0"/>
              <a:t>3/6/2016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E15E0-46AD-4EF6-9A9D-38AD0BCB49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281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29023-7297-4316-AB13-A22D33A58649}" type="datetimeFigureOut">
              <a:rPr lang="en-US" smtClean="0"/>
              <a:t>3/6/2016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E15E0-46AD-4EF6-9A9D-38AD0BCB49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541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29023-7297-4316-AB13-A22D33A58649}" type="datetimeFigureOut">
              <a:rPr lang="en-US" smtClean="0"/>
              <a:t>3/6/2016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E15E0-46AD-4EF6-9A9D-38AD0BCB49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997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Mixing with Traffic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Bicycle Mad Lib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0071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9258" y="432262"/>
            <a:ext cx="11654444" cy="6168043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33004" y="149629"/>
            <a:ext cx="1296785" cy="1712422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</a:p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63039" y="678483"/>
            <a:ext cx="100085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All of these are MT bicycle laws except: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32263" y="1878812"/>
            <a:ext cx="738170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  <a:buAutoNum type="alphaUcPeriod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 person riding on any may not attach the conveyance or be attached to any vehicle on a roadway.</a:t>
            </a:r>
          </a:p>
          <a:p>
            <a:pPr marL="514350" indent="-514350">
              <a:lnSpc>
                <a:spcPct val="150000"/>
              </a:lnSpc>
              <a:buAutoNum type="alphaUcPeriod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 bicyclist is not expected or required to ride over or through hazards at the edge of a roadway, </a:t>
            </a:r>
          </a:p>
          <a:p>
            <a:pPr marL="514350" indent="-514350">
              <a:lnSpc>
                <a:spcPct val="150000"/>
              </a:lnSpc>
              <a:buAutoNum type="alphaUcPeriod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No special equipment is required on bicycles to maneuver at night.</a:t>
            </a:r>
          </a:p>
          <a:p>
            <a:pPr marL="514350" indent="-514350">
              <a:lnSpc>
                <a:spcPct val="150000"/>
              </a:lnSpc>
              <a:buAutoNum type="alphaUcPeriod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 person operating a bicycle may not carry any package, bundle, or article that prevents the person from keeping at least one hand on the handlebars.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99258" y="432262"/>
            <a:ext cx="9975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en-US" sz="7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880470" y="1862051"/>
            <a:ext cx="5029200" cy="3403781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300" dirty="0" smtClean="0">
                <a:latin typeface="Century Gothic" panose="020B0502020202020204" pitchFamily="34" charset="0"/>
                <a:ea typeface="Tahoma" pitchFamily="34" charset="0"/>
                <a:cs typeface="Tahoma" pitchFamily="34" charset="0"/>
              </a:rPr>
              <a:t>blowing bubbles</a:t>
            </a:r>
          </a:p>
          <a:p>
            <a:pPr>
              <a:lnSpc>
                <a:spcPct val="125000"/>
              </a:lnSpc>
            </a:pPr>
            <a:r>
              <a:rPr lang="en-US" sz="3300" dirty="0" smtClean="0">
                <a:latin typeface="Century Gothic" panose="020B0502020202020204" pitchFamily="34" charset="0"/>
                <a:ea typeface="Tahoma" pitchFamily="34" charset="0"/>
                <a:cs typeface="Tahoma" pitchFamily="34" charset="0"/>
              </a:rPr>
              <a:t>drinking smoothies</a:t>
            </a:r>
          </a:p>
          <a:p>
            <a:pPr>
              <a:lnSpc>
                <a:spcPct val="125000"/>
              </a:lnSpc>
            </a:pPr>
            <a:endParaRPr lang="en-US" sz="3300" dirty="0">
              <a:latin typeface="Century Gothic" panose="020B0502020202020204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25000"/>
              </a:lnSpc>
            </a:pPr>
            <a:r>
              <a:rPr lang="en-US" sz="3300" dirty="0" smtClean="0">
                <a:latin typeface="Century Gothic" panose="020B0502020202020204" pitchFamily="34" charset="0"/>
                <a:ea typeface="Tahoma" pitchFamily="34" charset="0"/>
                <a:cs typeface="Tahoma" pitchFamily="34" charset="0"/>
              </a:rPr>
              <a:t>playing harmonicas</a:t>
            </a:r>
            <a:endParaRPr lang="en-US" sz="3300" dirty="0">
              <a:latin typeface="Century Gothic" panose="020B0502020202020204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25000"/>
              </a:lnSpc>
            </a:pPr>
            <a:r>
              <a:rPr lang="en-US" sz="3300" dirty="0" smtClean="0">
                <a:latin typeface="Century Gothic" panose="020B0502020202020204" pitchFamily="34" charset="0"/>
                <a:ea typeface="Tahoma" pitchFamily="34" charset="0"/>
                <a:cs typeface="Tahoma" pitchFamily="34" charset="0"/>
              </a:rPr>
              <a:t>doing homework</a:t>
            </a:r>
            <a:endParaRPr lang="en-US" sz="3300" dirty="0">
              <a:latin typeface="Century Gothic" panose="020B0502020202020204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68655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9258" y="432262"/>
            <a:ext cx="11654444" cy="6168043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33004" y="149629"/>
            <a:ext cx="1296785" cy="1712422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</a:p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63039" y="678483"/>
            <a:ext cx="100085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All of these are MT bicycle laws except: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32263" y="1583547"/>
            <a:ext cx="7381702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  <a:buFontTx/>
              <a:buAutoNum type="alphaUcPeriod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Bicyclists shall not ride on the sidewalk.</a:t>
            </a:r>
          </a:p>
          <a:p>
            <a:pPr marL="514350" indent="-514350">
              <a:buAutoNum type="alphaUcPeriod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Bicyclists must ride in single file unless passing.</a:t>
            </a:r>
          </a:p>
          <a:p>
            <a:pPr marL="514350" indent="-514350">
              <a:buAutoNum type="alphaUcPeriod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Bicyclists shall ride on the right as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near to the right side of the roadway as practical.</a:t>
            </a:r>
          </a:p>
          <a:p>
            <a:pPr marL="514350" indent="-514350">
              <a:buAutoNum type="alphaUcPeriod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Bicyclists shall yield the right-of-way to pedestrians.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9754" y="432262"/>
            <a:ext cx="12967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endParaRPr lang="en-US" sz="7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35487" y="1720621"/>
            <a:ext cx="4418215" cy="3911612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sz="3300" dirty="0" smtClean="0">
                <a:latin typeface="Century Gothic" panose="020B0502020202020204" pitchFamily="34" charset="0"/>
                <a:ea typeface="Tahoma" pitchFamily="34" charset="0"/>
                <a:cs typeface="Tahoma" pitchFamily="34" charset="0"/>
              </a:rPr>
              <a:t>wanted to show off</a:t>
            </a:r>
          </a:p>
          <a:p>
            <a:pPr>
              <a:lnSpc>
                <a:spcPct val="125000"/>
              </a:lnSpc>
            </a:pPr>
            <a:r>
              <a:rPr lang="en-US" sz="3300" dirty="0" smtClean="0">
                <a:latin typeface="Century Gothic" panose="020B0502020202020204" pitchFamily="34" charset="0"/>
                <a:ea typeface="Tahoma" pitchFamily="34" charset="0"/>
                <a:cs typeface="Tahoma" pitchFamily="34" charset="0"/>
              </a:rPr>
              <a:t>were bored</a:t>
            </a:r>
          </a:p>
          <a:p>
            <a:pPr>
              <a:lnSpc>
                <a:spcPct val="125000"/>
              </a:lnSpc>
            </a:pPr>
            <a:endParaRPr lang="en-US" sz="3300" dirty="0">
              <a:latin typeface="Century Gothic" panose="020B0502020202020204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25000"/>
              </a:lnSpc>
            </a:pPr>
            <a:r>
              <a:rPr lang="en-US" sz="3300" dirty="0" smtClean="0">
                <a:latin typeface="Century Gothic" panose="020B0502020202020204" pitchFamily="34" charset="0"/>
                <a:ea typeface="Tahoma" pitchFamily="34" charset="0"/>
                <a:cs typeface="Tahoma" pitchFamily="34" charset="0"/>
              </a:rPr>
              <a:t>had nothing to do</a:t>
            </a:r>
          </a:p>
          <a:p>
            <a:pPr>
              <a:lnSpc>
                <a:spcPct val="125000"/>
              </a:lnSpc>
            </a:pPr>
            <a:endParaRPr lang="en-US" sz="3300" dirty="0" smtClean="0">
              <a:latin typeface="Century Gothic" panose="020B0502020202020204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25000"/>
              </a:lnSpc>
            </a:pPr>
            <a:r>
              <a:rPr lang="en-US" sz="3300" dirty="0" smtClean="0">
                <a:latin typeface="Century Gothic" panose="020B0502020202020204" pitchFamily="34" charset="0"/>
                <a:ea typeface="Tahoma" pitchFamily="34" charset="0"/>
                <a:cs typeface="Tahoma" pitchFamily="34" charset="0"/>
              </a:rPr>
              <a:t>lost a bet</a:t>
            </a:r>
            <a:endParaRPr lang="en-US" sz="3300" dirty="0">
              <a:latin typeface="Century Gothic" panose="020B0502020202020204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40287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133004" y="149629"/>
            <a:ext cx="1296785" cy="1712422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</a:p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63039" y="678483"/>
            <a:ext cx="100085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Answer Key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99754" y="432262"/>
            <a:ext cx="12967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endParaRPr lang="en-US" sz="7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45920" y="1632591"/>
            <a:ext cx="7730836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1.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B) With the traffic.				</a:t>
            </a:r>
            <a:r>
              <a:rPr lang="en-US" sz="2000" dirty="0" smtClean="0">
                <a:latin typeface="Century Gothic" panose="020B0502020202020204" pitchFamily="34" charset="0"/>
                <a:ea typeface="Tahoma" pitchFamily="34" charset="0"/>
                <a:cs typeface="Tahoma" pitchFamily="34" charset="0"/>
              </a:rPr>
              <a:t>Ms. Schmidt</a:t>
            </a:r>
            <a:endParaRPr lang="en-US" sz="2000" dirty="0" smtClean="0"/>
          </a:p>
          <a:p>
            <a:r>
              <a:rPr lang="en-US" sz="2000" dirty="0" smtClean="0"/>
              <a:t>2.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E) None of the above.				</a:t>
            </a:r>
            <a:r>
              <a:rPr lang="en-US" sz="2000" dirty="0" smtClean="0">
                <a:latin typeface="Century Gothic" panose="020B0502020202020204" pitchFamily="34" charset="0"/>
                <a:ea typeface="Tahoma" pitchFamily="34" charset="0"/>
                <a:cs typeface="Tahoma" pitchFamily="34" charset="0"/>
              </a:rPr>
              <a:t>delighted</a:t>
            </a:r>
            <a:endParaRPr lang="en-US" sz="2000" dirty="0" smtClean="0"/>
          </a:p>
          <a:p>
            <a:r>
              <a:rPr lang="en-US" sz="2000" dirty="0" smtClean="0"/>
              <a:t>3.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B) More than three feet.			</a:t>
            </a:r>
            <a:r>
              <a:rPr lang="en-US" sz="2000" dirty="0" smtClean="0">
                <a:latin typeface="Century Gothic" panose="020B0502020202020204" pitchFamily="34" charset="0"/>
                <a:ea typeface="Tahoma" pitchFamily="34" charset="0"/>
                <a:cs typeface="Tahoma" pitchFamily="34" charset="0"/>
              </a:rPr>
              <a:t>playing kickball</a:t>
            </a:r>
            <a:endParaRPr lang="en-US" sz="2000" dirty="0" smtClean="0"/>
          </a:p>
          <a:p>
            <a:r>
              <a:rPr lang="en-US" sz="2000" dirty="0" smtClean="0"/>
              <a:t>4.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C) Ride as close to the right side 		</a:t>
            </a:r>
            <a:r>
              <a:rPr lang="en-US" sz="2000" dirty="0" smtClean="0">
                <a:latin typeface="Century Gothic" panose="020B0502020202020204" pitchFamily="34" charset="0"/>
                <a:ea typeface="Tahoma" pitchFamily="34" charset="0"/>
                <a:cs typeface="Tahoma" pitchFamily="34" charset="0"/>
              </a:rPr>
              <a:t>Tom Brady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of the road as practical.</a:t>
            </a:r>
            <a:endParaRPr lang="en-US" sz="2000" dirty="0" smtClean="0"/>
          </a:p>
          <a:p>
            <a:r>
              <a:rPr lang="en-US" sz="2000" dirty="0" smtClean="0"/>
              <a:t>5.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B) False					</a:t>
            </a:r>
            <a:r>
              <a:rPr lang="en-US" sz="2000" dirty="0" smtClean="0">
                <a:latin typeface="Century Gothic" panose="020B0502020202020204" pitchFamily="34" charset="0"/>
                <a:ea typeface="Tahoma" pitchFamily="34" charset="0"/>
                <a:cs typeface="Tahoma" pitchFamily="34" charset="0"/>
              </a:rPr>
              <a:t>April Fool’s Day</a:t>
            </a:r>
            <a:endParaRPr lang="en-US" sz="2000" dirty="0" smtClean="0"/>
          </a:p>
          <a:p>
            <a:r>
              <a:rPr lang="en-US" sz="2000" dirty="0" smtClean="0"/>
              <a:t>6.D)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All the above.				</a:t>
            </a:r>
            <a:r>
              <a:rPr lang="en-US" sz="2000" dirty="0" smtClean="0">
                <a:latin typeface="Century Gothic" panose="020B0502020202020204" pitchFamily="34" charset="0"/>
                <a:ea typeface="Tahoma" pitchFamily="34" charset="0"/>
                <a:cs typeface="Tahoma" pitchFamily="34" charset="0"/>
              </a:rPr>
              <a:t>Chicago</a:t>
            </a:r>
            <a:endParaRPr lang="en-US" sz="2000" dirty="0" smtClean="0"/>
          </a:p>
          <a:p>
            <a:r>
              <a:rPr lang="en-US" sz="2000" dirty="0" smtClean="0"/>
              <a:t>7.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D) All of the above.				</a:t>
            </a:r>
            <a:r>
              <a:rPr lang="en-US" sz="2000" dirty="0" smtClean="0">
                <a:latin typeface="Century Gothic" panose="020B0502020202020204" pitchFamily="34" charset="0"/>
                <a:ea typeface="Tahoma" pitchFamily="34" charset="0"/>
                <a:cs typeface="Tahoma" pitchFamily="34" charset="0"/>
              </a:rPr>
              <a:t>the circus</a:t>
            </a:r>
            <a:endParaRPr lang="en-US" sz="2000" dirty="0" smtClean="0"/>
          </a:p>
          <a:p>
            <a:r>
              <a:rPr lang="en-US" sz="2000" dirty="0" smtClean="0"/>
              <a:t>8.A)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Waiting for a safe opportunity to pass 	</a:t>
            </a:r>
            <a:r>
              <a:rPr lang="en-US" sz="2000" dirty="0" smtClean="0">
                <a:latin typeface="Century Gothic" panose="020B0502020202020204" pitchFamily="34" charset="0"/>
                <a:ea typeface="Tahoma" pitchFamily="34" charset="0"/>
                <a:cs typeface="Tahoma" pitchFamily="34" charset="0"/>
              </a:rPr>
              <a:t>Hawaiian leis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 bicyclist by at least 3 feet, instead of</a:t>
            </a: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“squeezing by” in a lane too narrow to do so.</a:t>
            </a:r>
            <a:endParaRPr lang="en-US" sz="2000" dirty="0" smtClean="0"/>
          </a:p>
          <a:p>
            <a:r>
              <a:rPr lang="en-US" sz="2000" dirty="0" smtClean="0"/>
              <a:t>9.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C)No special equipment is required </a:t>
            </a:r>
            <a:r>
              <a:rPr lang="en-US" sz="2000" smtClean="0">
                <a:latin typeface="Arial" panose="020B0604020202020204" pitchFamily="34" charset="0"/>
                <a:cs typeface="Arial" panose="020B0604020202020204" pitchFamily="34" charset="0"/>
              </a:rPr>
              <a:t>on </a:t>
            </a:r>
            <a:r>
              <a:rPr lang="en-US" sz="2000" smtClean="0">
                <a:latin typeface="Century Gothic" panose="020B0502020202020204" pitchFamily="34" charset="0"/>
                <a:ea typeface="Tahoma" pitchFamily="34" charset="0"/>
                <a:cs typeface="Tahoma" pitchFamily="34" charset="0"/>
              </a:rPr>
              <a:t>playing </a:t>
            </a:r>
            <a:r>
              <a:rPr lang="en-US" sz="2000" dirty="0" smtClean="0">
                <a:latin typeface="Century Gothic" panose="020B0502020202020204" pitchFamily="34" charset="0"/>
                <a:ea typeface="Tahoma" pitchFamily="34" charset="0"/>
                <a:cs typeface="Tahoma" pitchFamily="34" charset="0"/>
              </a:rPr>
              <a:t>harmonicas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bicycles to maneuver at night.</a:t>
            </a:r>
            <a:endParaRPr lang="en-US" sz="2000" dirty="0" smtClean="0"/>
          </a:p>
          <a:p>
            <a:r>
              <a:rPr lang="en-US" sz="2000" dirty="0" smtClean="0"/>
              <a:t>10.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A)Bicyclists shall not ride on the sidewalk. </a:t>
            </a:r>
            <a:r>
              <a:rPr lang="en-US" sz="2000" dirty="0" smtClean="0">
                <a:latin typeface="Century Gothic" panose="020B0502020202020204" pitchFamily="34" charset="0"/>
                <a:ea typeface="Tahoma" pitchFamily="34" charset="0"/>
                <a:cs typeface="Tahoma" pitchFamily="34" charset="0"/>
              </a:rPr>
              <a:t>wanted to show off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143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9258" y="432262"/>
            <a:ext cx="11654444" cy="6168043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33004" y="149629"/>
            <a:ext cx="1296785" cy="1712422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</a:p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29542" y="698269"/>
            <a:ext cx="10008523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What direction should a bicyclist ride on the roadway?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32263" y="2244435"/>
            <a:ext cx="738170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lphaUcParenR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Against the traffic (facing traffic).			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B) With the traffic.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C)Depends on whether it’s a one-way or two-way street.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D)It doesn’t matter which direction a bicyclist rides.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813965" y="2344186"/>
            <a:ext cx="4401320" cy="3149865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300" dirty="0" smtClean="0">
                <a:latin typeface="Century Gothic" panose="020B0502020202020204" pitchFamily="34" charset="0"/>
                <a:ea typeface="Tahoma" pitchFamily="34" charset="0"/>
                <a:cs typeface="Tahoma" pitchFamily="34" charset="0"/>
              </a:rPr>
              <a:t>Mrs. Wilson</a:t>
            </a:r>
          </a:p>
          <a:p>
            <a:pPr>
              <a:lnSpc>
                <a:spcPct val="150000"/>
              </a:lnSpc>
            </a:pPr>
            <a:r>
              <a:rPr lang="en-US" sz="3300" dirty="0" smtClean="0">
                <a:latin typeface="Century Gothic" panose="020B0502020202020204" pitchFamily="34" charset="0"/>
                <a:ea typeface="Tahoma" pitchFamily="34" charset="0"/>
                <a:cs typeface="Tahoma" pitchFamily="34" charset="0"/>
              </a:rPr>
              <a:t>Ms. Schmidt</a:t>
            </a:r>
            <a:endParaRPr lang="en-US" sz="3300" dirty="0">
              <a:latin typeface="Century Gothic" panose="020B0502020202020204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3300" dirty="0" smtClean="0">
                <a:latin typeface="Century Gothic" panose="020B0502020202020204" pitchFamily="34" charset="0"/>
                <a:ea typeface="Tahoma" pitchFamily="34" charset="0"/>
                <a:cs typeface="Tahoma" pitchFamily="34" charset="0"/>
              </a:rPr>
              <a:t>Mrs. Brewer</a:t>
            </a:r>
            <a:endParaRPr lang="en-US" sz="3300" dirty="0">
              <a:latin typeface="Century Gothic" panose="020B0502020202020204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3300" dirty="0" smtClean="0">
                <a:latin typeface="Century Gothic" panose="020B0502020202020204" pitchFamily="34" charset="0"/>
                <a:ea typeface="Tahoma" pitchFamily="34" charset="0"/>
                <a:cs typeface="Tahoma" pitchFamily="34" charset="0"/>
              </a:rPr>
              <a:t>Mr. Avery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99258" y="432262"/>
            <a:ext cx="9975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sz="7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596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9258" y="432262"/>
            <a:ext cx="11654444" cy="6168043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33004" y="149629"/>
            <a:ext cx="1296785" cy="1712422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</a:p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29542" y="698269"/>
            <a:ext cx="10008523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When a driver approaches a bicyclist from behind, the driver should: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32263" y="2244435"/>
            <a:ext cx="738170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lphaUcParenR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Gently tap the horn to alert the bicyclist.			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B) Blast the horn for at least 2 seconds.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C)Race the engine.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D) Shout at the cyclist.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E) None of the above.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9258" y="432262"/>
            <a:ext cx="9975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001000" y="2096241"/>
            <a:ext cx="4191000" cy="3403781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300" dirty="0" smtClean="0">
                <a:latin typeface="Century Gothic" panose="020B0502020202020204" pitchFamily="34" charset="0"/>
                <a:ea typeface="Tahoma" pitchFamily="34" charset="0"/>
                <a:cs typeface="Tahoma" pitchFamily="34" charset="0"/>
              </a:rPr>
              <a:t>perplexed</a:t>
            </a:r>
          </a:p>
          <a:p>
            <a:pPr>
              <a:lnSpc>
                <a:spcPct val="150000"/>
              </a:lnSpc>
            </a:pPr>
            <a:r>
              <a:rPr lang="en-US" sz="3300" dirty="0" smtClean="0">
                <a:latin typeface="Century Gothic" panose="020B0502020202020204" pitchFamily="34" charset="0"/>
                <a:ea typeface="Tahoma" pitchFamily="34" charset="0"/>
                <a:cs typeface="Tahoma" pitchFamily="34" charset="0"/>
              </a:rPr>
              <a:t>embarrassed</a:t>
            </a:r>
            <a:endParaRPr lang="en-US" sz="3300" dirty="0">
              <a:latin typeface="Century Gothic" panose="020B0502020202020204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3300" dirty="0" smtClean="0">
                <a:latin typeface="Century Gothic" panose="020B0502020202020204" pitchFamily="34" charset="0"/>
                <a:ea typeface="Tahoma" pitchFamily="34" charset="0"/>
                <a:cs typeface="Tahoma" pitchFamily="34" charset="0"/>
              </a:rPr>
              <a:t>overwhelmed</a:t>
            </a:r>
          </a:p>
          <a:p>
            <a:pPr>
              <a:lnSpc>
                <a:spcPct val="150000"/>
              </a:lnSpc>
            </a:pPr>
            <a:r>
              <a:rPr lang="en-US" sz="3300" dirty="0" smtClean="0">
                <a:latin typeface="Century Gothic" panose="020B0502020202020204" pitchFamily="34" charset="0"/>
                <a:ea typeface="Tahoma" pitchFamily="34" charset="0"/>
                <a:cs typeface="Tahoma" pitchFamily="34" charset="0"/>
              </a:rPr>
              <a:t>honored</a:t>
            </a:r>
          </a:p>
          <a:p>
            <a:r>
              <a:rPr lang="en-US" sz="3300" dirty="0" smtClean="0">
                <a:latin typeface="Century Gothic" panose="020B0502020202020204" pitchFamily="34" charset="0"/>
                <a:ea typeface="Tahoma" pitchFamily="34" charset="0"/>
                <a:cs typeface="Tahoma" pitchFamily="34" charset="0"/>
              </a:rPr>
              <a:t>delighted</a:t>
            </a:r>
            <a:endParaRPr lang="en-US" sz="3300" dirty="0">
              <a:latin typeface="Century Gothic" panose="020B0502020202020204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6366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9258" y="432262"/>
            <a:ext cx="11654444" cy="6168043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33004" y="149629"/>
            <a:ext cx="1296785" cy="1712422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</a:p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29542" y="698269"/>
            <a:ext cx="10008523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What is a </a:t>
            </a:r>
            <a:r>
              <a:rPr lang="en-US" sz="4000" u="sng" dirty="0" smtClean="0"/>
              <a:t>minimum</a:t>
            </a:r>
            <a:r>
              <a:rPr lang="en-US" sz="4000" dirty="0" smtClean="0"/>
              <a:t> safe distance for a driver to pass a bicyclist going in the same direction?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32263" y="2244435"/>
            <a:ext cx="738170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One or two feet.			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B) More than three feet.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C)At least 10 feet.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D) Fifteen feet or more.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99258" y="432262"/>
            <a:ext cx="9975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en-US" sz="7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05502" y="2419792"/>
            <a:ext cx="4648200" cy="2642034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sz="3300" dirty="0" smtClean="0">
                <a:latin typeface="Century Gothic" panose="020B0502020202020204" pitchFamily="34" charset="0"/>
                <a:ea typeface="Tahoma" pitchFamily="34" charset="0"/>
                <a:cs typeface="Tahoma" pitchFamily="34" charset="0"/>
              </a:rPr>
              <a:t>parasailing</a:t>
            </a:r>
          </a:p>
          <a:p>
            <a:pPr>
              <a:lnSpc>
                <a:spcPct val="125000"/>
              </a:lnSpc>
            </a:pPr>
            <a:r>
              <a:rPr lang="en-US" sz="3300" dirty="0" smtClean="0">
                <a:latin typeface="Century Gothic" panose="020B0502020202020204" pitchFamily="34" charset="0"/>
                <a:ea typeface="Tahoma" pitchFamily="34" charset="0"/>
                <a:cs typeface="Tahoma" pitchFamily="34" charset="0"/>
              </a:rPr>
              <a:t>playing kickball</a:t>
            </a:r>
            <a:endParaRPr lang="en-US" sz="3300" dirty="0">
              <a:latin typeface="Century Gothic" panose="020B0502020202020204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25000"/>
              </a:lnSpc>
            </a:pPr>
            <a:r>
              <a:rPr lang="en-US" sz="3300" dirty="0" smtClean="0">
                <a:latin typeface="Century Gothic" panose="020B0502020202020204" pitchFamily="34" charset="0"/>
                <a:ea typeface="Tahoma" pitchFamily="34" charset="0"/>
                <a:cs typeface="Tahoma" pitchFamily="34" charset="0"/>
              </a:rPr>
              <a:t>making pizzas</a:t>
            </a:r>
            <a:endParaRPr lang="en-US" sz="3300" dirty="0">
              <a:latin typeface="Century Gothic" panose="020B0502020202020204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25000"/>
              </a:lnSpc>
            </a:pPr>
            <a:r>
              <a:rPr lang="en-US" sz="3300" dirty="0" smtClean="0">
                <a:latin typeface="Century Gothic" panose="020B0502020202020204" pitchFamily="34" charset="0"/>
                <a:ea typeface="Tahoma" pitchFamily="34" charset="0"/>
                <a:cs typeface="Tahoma" pitchFamily="34" charset="0"/>
              </a:rPr>
              <a:t>riding go-karts</a:t>
            </a:r>
          </a:p>
        </p:txBody>
      </p:sp>
    </p:spTree>
    <p:extLst>
      <p:ext uri="{BB962C8B-B14F-4D97-AF65-F5344CB8AC3E}">
        <p14:creationId xmlns:p14="http://schemas.microsoft.com/office/powerpoint/2010/main" val="1208359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9258" y="432262"/>
            <a:ext cx="11654444" cy="6168043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33004" y="149629"/>
            <a:ext cx="1296785" cy="1712422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</a:p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29542" y="698269"/>
            <a:ext cx="100085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 bicyclist should: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32263" y="2244435"/>
            <a:ext cx="7381702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Always ride on a sidewalk.		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B) Always hug the side of the road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(ride on the edge at all times).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C) Ride as close to the right side of the road as practical.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D) Block traffic.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99258" y="432262"/>
            <a:ext cx="9975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813965" y="2281689"/>
            <a:ext cx="4419600" cy="3276823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300" dirty="0" smtClean="0">
                <a:latin typeface="Century Gothic" panose="020B0502020202020204" pitchFamily="34" charset="0"/>
                <a:ea typeface="Tahoma" pitchFamily="34" charset="0"/>
                <a:cs typeface="Tahoma" pitchFamily="34" charset="0"/>
              </a:rPr>
              <a:t>Peyton Manning</a:t>
            </a:r>
          </a:p>
          <a:p>
            <a:r>
              <a:rPr lang="en-US" sz="3300" dirty="0" smtClean="0">
                <a:latin typeface="Century Gothic" panose="020B0502020202020204" pitchFamily="34" charset="0"/>
                <a:ea typeface="Tahoma" pitchFamily="34" charset="0"/>
                <a:cs typeface="Tahoma" pitchFamily="34" charset="0"/>
              </a:rPr>
              <a:t>Tony Romo</a:t>
            </a:r>
          </a:p>
          <a:p>
            <a:endParaRPr lang="en-US" sz="3300" dirty="0" smtClean="0">
              <a:latin typeface="Century Gothic" panose="020B0502020202020204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3300" dirty="0" smtClean="0">
                <a:latin typeface="Century Gothic" panose="020B0502020202020204" pitchFamily="34" charset="0"/>
                <a:ea typeface="Tahoma" pitchFamily="34" charset="0"/>
                <a:cs typeface="Tahoma" pitchFamily="34" charset="0"/>
              </a:rPr>
              <a:t>Tom Brady</a:t>
            </a:r>
          </a:p>
          <a:p>
            <a:pPr>
              <a:lnSpc>
                <a:spcPct val="125000"/>
              </a:lnSpc>
            </a:pPr>
            <a:r>
              <a:rPr lang="en-US" sz="3300" dirty="0" smtClean="0">
                <a:latin typeface="Century Gothic" panose="020B0502020202020204" pitchFamily="34" charset="0"/>
                <a:ea typeface="Tahoma" pitchFamily="34" charset="0"/>
                <a:cs typeface="Tahoma" pitchFamily="34" charset="0"/>
              </a:rPr>
              <a:t>Andrew Luck</a:t>
            </a:r>
            <a:endParaRPr lang="en-US" sz="3300" dirty="0">
              <a:latin typeface="Century Gothic" panose="020B0502020202020204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4365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9258" y="432262"/>
            <a:ext cx="11654444" cy="6168043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33004" y="149629"/>
            <a:ext cx="1296785" cy="1712422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</a:p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29542" y="698269"/>
            <a:ext cx="1022465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True or False.</a:t>
            </a:r>
          </a:p>
          <a:p>
            <a:r>
              <a:rPr lang="en-US" sz="4000" dirty="0" smtClean="0"/>
              <a:t>Bicyclists have no legal right to ride on the road.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32263" y="2244435"/>
            <a:ext cx="738170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  <a:buAutoNum type="alphaUcParenR"/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True	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B) False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99258" y="432262"/>
            <a:ext cx="9975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endParaRPr lang="en-US" sz="7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464829" y="2281689"/>
            <a:ext cx="4768736" cy="1372455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sz="3300" dirty="0" smtClean="0">
                <a:latin typeface="Century Gothic" panose="020B0502020202020204" pitchFamily="34" charset="0"/>
                <a:ea typeface="Tahoma" pitchFamily="34" charset="0"/>
                <a:cs typeface="Tahoma" pitchFamily="34" charset="0"/>
              </a:rPr>
              <a:t>Halloween</a:t>
            </a:r>
          </a:p>
          <a:p>
            <a:pPr>
              <a:lnSpc>
                <a:spcPct val="125000"/>
              </a:lnSpc>
            </a:pPr>
            <a:r>
              <a:rPr lang="en-US" sz="3300" dirty="0" smtClean="0">
                <a:latin typeface="Century Gothic" panose="020B0502020202020204" pitchFamily="34" charset="0"/>
                <a:ea typeface="Tahoma" pitchFamily="34" charset="0"/>
                <a:cs typeface="Tahoma" pitchFamily="34" charset="0"/>
              </a:rPr>
              <a:t>April Fool’s Day</a:t>
            </a:r>
          </a:p>
        </p:txBody>
      </p:sp>
    </p:spTree>
    <p:extLst>
      <p:ext uri="{BB962C8B-B14F-4D97-AF65-F5344CB8AC3E}">
        <p14:creationId xmlns:p14="http://schemas.microsoft.com/office/powerpoint/2010/main" val="1817089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9258" y="432262"/>
            <a:ext cx="11654444" cy="6168043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33004" y="149629"/>
            <a:ext cx="1296785" cy="1712422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</a:p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63039" y="678483"/>
            <a:ext cx="1000852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At a stop sign before proceeding, a driver should: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32263" y="1878812"/>
            <a:ext cx="738170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  <a:buAutoNum type="alphaU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Look for cars coming from the left, right and straight ahead.</a:t>
            </a:r>
          </a:p>
          <a:p>
            <a:pPr marL="514350" indent="-514350">
              <a:lnSpc>
                <a:spcPct val="150000"/>
              </a:lnSpc>
              <a:buAutoNum type="alphaU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Look for pedestrians on the sidewalk approaching the intersection. </a:t>
            </a:r>
          </a:p>
          <a:p>
            <a:pPr marL="514350" indent="-514350">
              <a:lnSpc>
                <a:spcPct val="150000"/>
              </a:lnSpc>
              <a:buAutoNum type="alphaU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Look for bicyclists approaching on the roadway from the left, right and straight ahead and on the sidewalk.</a:t>
            </a:r>
          </a:p>
          <a:p>
            <a:pPr marL="514350" indent="-514350">
              <a:lnSpc>
                <a:spcPct val="150000"/>
              </a:lnSpc>
              <a:buAutoNum type="alphaUcPeriod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All the above.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99258" y="432262"/>
            <a:ext cx="9975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en-US" sz="7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776904" y="1862051"/>
            <a:ext cx="4309803" cy="4546401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sz="3300" dirty="0" smtClean="0">
                <a:latin typeface="Century Gothic" panose="020B0502020202020204" pitchFamily="34" charset="0"/>
                <a:ea typeface="Tahoma" pitchFamily="34" charset="0"/>
                <a:cs typeface="Tahoma" pitchFamily="34" charset="0"/>
              </a:rPr>
              <a:t>Hollywood</a:t>
            </a:r>
          </a:p>
          <a:p>
            <a:pPr>
              <a:lnSpc>
                <a:spcPct val="125000"/>
              </a:lnSpc>
            </a:pPr>
            <a:endParaRPr lang="en-US" sz="3300" dirty="0" smtClean="0">
              <a:latin typeface="Century Gothic" panose="020B0502020202020204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25000"/>
              </a:lnSpc>
            </a:pPr>
            <a:r>
              <a:rPr lang="en-US" sz="3300" dirty="0" smtClean="0">
                <a:latin typeface="Century Gothic" panose="020B0502020202020204" pitchFamily="34" charset="0"/>
                <a:ea typeface="Tahoma" pitchFamily="34" charset="0"/>
                <a:cs typeface="Tahoma" pitchFamily="34" charset="0"/>
              </a:rPr>
              <a:t>Washington D.C.</a:t>
            </a:r>
          </a:p>
          <a:p>
            <a:pPr>
              <a:lnSpc>
                <a:spcPct val="125000"/>
              </a:lnSpc>
            </a:pPr>
            <a:endParaRPr lang="en-US" sz="3300" dirty="0">
              <a:latin typeface="Century Gothic" panose="020B0502020202020204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25000"/>
              </a:lnSpc>
            </a:pPr>
            <a:r>
              <a:rPr lang="en-US" sz="3300" dirty="0" smtClean="0">
                <a:latin typeface="Century Gothic" panose="020B0502020202020204" pitchFamily="34" charset="0"/>
                <a:ea typeface="Tahoma" pitchFamily="34" charset="0"/>
                <a:cs typeface="Tahoma" pitchFamily="34" charset="0"/>
              </a:rPr>
              <a:t>Toronto</a:t>
            </a:r>
          </a:p>
          <a:p>
            <a:pPr>
              <a:lnSpc>
                <a:spcPct val="125000"/>
              </a:lnSpc>
            </a:pPr>
            <a:endParaRPr lang="en-US" sz="3300" dirty="0">
              <a:latin typeface="Century Gothic" panose="020B0502020202020204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25000"/>
              </a:lnSpc>
            </a:pPr>
            <a:r>
              <a:rPr lang="en-US" sz="3300" dirty="0" smtClean="0">
                <a:latin typeface="Century Gothic" panose="020B0502020202020204" pitchFamily="34" charset="0"/>
                <a:ea typeface="Tahoma" pitchFamily="34" charset="0"/>
                <a:cs typeface="Tahoma" pitchFamily="34" charset="0"/>
              </a:rPr>
              <a:t>Chicago</a:t>
            </a:r>
          </a:p>
        </p:txBody>
      </p:sp>
    </p:spTree>
    <p:extLst>
      <p:ext uri="{BB962C8B-B14F-4D97-AF65-F5344CB8AC3E}">
        <p14:creationId xmlns:p14="http://schemas.microsoft.com/office/powerpoint/2010/main" val="21519822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9258" y="432262"/>
            <a:ext cx="11654444" cy="6168043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33004" y="149629"/>
            <a:ext cx="1296785" cy="1712422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</a:p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63039" y="678483"/>
            <a:ext cx="100085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 driver should be alert to: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32263" y="1878812"/>
            <a:ext cx="738170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buAutoNum type="alphaUcPeriod"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 bicyclist riding into the street from a driveway. 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B. A bicyclist riding alongside parked cars. 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C. A bicyclist riding against the traffic. 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D. All of the above.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99258" y="432262"/>
            <a:ext cx="9975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737071" y="1862051"/>
            <a:ext cx="4191000" cy="3211998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pPr>
              <a:lnSpc>
                <a:spcPct val="125000"/>
              </a:lnSpc>
            </a:pPr>
            <a:r>
              <a:rPr lang="en-US" sz="3300" dirty="0" smtClean="0">
                <a:latin typeface="Century Gothic" panose="020B0502020202020204" pitchFamily="34" charset="0"/>
                <a:ea typeface="Tahoma" pitchFamily="34" charset="0"/>
                <a:cs typeface="Tahoma" pitchFamily="34" charset="0"/>
              </a:rPr>
              <a:t>the museum</a:t>
            </a:r>
          </a:p>
          <a:p>
            <a:pPr>
              <a:lnSpc>
                <a:spcPct val="125000"/>
              </a:lnSpc>
            </a:pPr>
            <a:endParaRPr lang="en-US" sz="3300" dirty="0" smtClean="0">
              <a:latin typeface="Century Gothic" panose="020B0502020202020204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25000"/>
              </a:lnSpc>
            </a:pPr>
            <a:r>
              <a:rPr lang="en-US" sz="3300" dirty="0" smtClean="0">
                <a:latin typeface="Century Gothic" panose="020B0502020202020204" pitchFamily="34" charset="0"/>
                <a:ea typeface="Tahoma" pitchFamily="34" charset="0"/>
                <a:cs typeface="Tahoma" pitchFamily="34" charset="0"/>
              </a:rPr>
              <a:t>the airport</a:t>
            </a:r>
            <a:endParaRPr lang="en-US" sz="3300" dirty="0">
              <a:latin typeface="Century Gothic" panose="020B0502020202020204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25000"/>
              </a:lnSpc>
            </a:pPr>
            <a:r>
              <a:rPr lang="en-US" sz="3300" dirty="0" smtClean="0">
                <a:latin typeface="Century Gothic" panose="020B0502020202020204" pitchFamily="34" charset="0"/>
                <a:ea typeface="Tahoma" pitchFamily="34" charset="0"/>
                <a:cs typeface="Tahoma" pitchFamily="34" charset="0"/>
              </a:rPr>
              <a:t>the gas station</a:t>
            </a:r>
            <a:endParaRPr lang="en-US" sz="3300" dirty="0">
              <a:latin typeface="Century Gothic" panose="020B0502020202020204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25000"/>
              </a:lnSpc>
            </a:pPr>
            <a:r>
              <a:rPr lang="en-US" sz="3300" dirty="0" smtClean="0">
                <a:latin typeface="Century Gothic" panose="020B0502020202020204" pitchFamily="34" charset="0"/>
                <a:ea typeface="Tahoma" pitchFamily="34" charset="0"/>
                <a:cs typeface="Tahoma" pitchFamily="34" charset="0"/>
              </a:rPr>
              <a:t>the circus</a:t>
            </a:r>
          </a:p>
        </p:txBody>
      </p:sp>
    </p:spTree>
    <p:extLst>
      <p:ext uri="{BB962C8B-B14F-4D97-AF65-F5344CB8AC3E}">
        <p14:creationId xmlns:p14="http://schemas.microsoft.com/office/powerpoint/2010/main" val="30612411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9258" y="432262"/>
            <a:ext cx="11654444" cy="6168043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33004" y="149629"/>
            <a:ext cx="1296785" cy="1712422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</a:p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63039" y="678483"/>
            <a:ext cx="100085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All of these are driver errors except: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32263" y="1878812"/>
            <a:ext cx="738170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  <a:buFontTx/>
              <a:buAutoNum type="alphaUcPeriod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Waiting for a safe opportunity to pass a bicyclist by at least 3 feet, instead of “squeezing by” in a lane too narrow to do so.</a:t>
            </a:r>
          </a:p>
          <a:p>
            <a:pPr marL="514350" indent="-514350">
              <a:lnSpc>
                <a:spcPct val="150000"/>
              </a:lnSpc>
              <a:buAutoNum type="alphaUcPeriod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Opening the door into the path of a bicyclist, after parking on-road. </a:t>
            </a:r>
          </a:p>
          <a:p>
            <a:pPr marL="514350" indent="-514350">
              <a:lnSpc>
                <a:spcPct val="150000"/>
              </a:lnSpc>
              <a:buFontTx/>
              <a:buAutoNum type="alphaUcPeriod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Passing a bicyclist and then immediately turning right, into the path of the cyclist. </a:t>
            </a:r>
          </a:p>
          <a:p>
            <a:pPr marL="514350" indent="-514350">
              <a:lnSpc>
                <a:spcPct val="150000"/>
              </a:lnSpc>
              <a:buAutoNum type="alphaUcPeriod"/>
            </a:pP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When turning left, misjudging an oncoming bicyclist’s speed and cutting him off.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99258" y="432262"/>
            <a:ext cx="9975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001000" y="1931292"/>
            <a:ext cx="4191000" cy="3784654"/>
          </a:xfrm>
          <a:prstGeom prst="rect">
            <a:avLst/>
          </a:prstGeom>
          <a:noFill/>
        </p:spPr>
        <p:txBody>
          <a:bodyPr wrap="square" lIns="101882" tIns="50941" rIns="101882" bIns="50941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300" dirty="0" smtClean="0">
                <a:latin typeface="Century Gothic" panose="020B0502020202020204" pitchFamily="34" charset="0"/>
                <a:ea typeface="Tahoma" pitchFamily="34" charset="0"/>
                <a:cs typeface="Tahoma" pitchFamily="34" charset="0"/>
              </a:rPr>
              <a:t>Hawaiian leis</a:t>
            </a:r>
          </a:p>
          <a:p>
            <a:pPr>
              <a:lnSpc>
                <a:spcPct val="150000"/>
              </a:lnSpc>
            </a:pPr>
            <a:r>
              <a:rPr lang="en-US" sz="3300" dirty="0" smtClean="0">
                <a:latin typeface="Century Gothic" panose="020B0502020202020204" pitchFamily="34" charset="0"/>
                <a:ea typeface="Tahoma" pitchFamily="34" charset="0"/>
                <a:cs typeface="Tahoma" pitchFamily="34" charset="0"/>
              </a:rPr>
              <a:t>Santa suits</a:t>
            </a:r>
            <a:endParaRPr lang="en-US" sz="3300" dirty="0">
              <a:latin typeface="Century Gothic" panose="020B0502020202020204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3300" dirty="0" smtClean="0">
                <a:latin typeface="Century Gothic" panose="020B0502020202020204" pitchFamily="34" charset="0"/>
                <a:ea typeface="Tahoma" pitchFamily="34" charset="0"/>
                <a:cs typeface="Tahoma" pitchFamily="34" charset="0"/>
              </a:rPr>
              <a:t>bike helmets</a:t>
            </a:r>
          </a:p>
          <a:p>
            <a:pPr>
              <a:lnSpc>
                <a:spcPct val="150000"/>
              </a:lnSpc>
            </a:pPr>
            <a:endParaRPr lang="en-US" sz="3300" dirty="0">
              <a:latin typeface="Century Gothic" panose="020B0502020202020204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25000"/>
              </a:lnSpc>
            </a:pPr>
            <a:r>
              <a:rPr lang="en-US" sz="3300" dirty="0" smtClean="0">
                <a:latin typeface="Century Gothic" panose="020B0502020202020204" pitchFamily="34" charset="0"/>
                <a:ea typeface="Tahoma" pitchFamily="34" charset="0"/>
                <a:cs typeface="Tahoma" pitchFamily="34" charset="0"/>
              </a:rPr>
              <a:t>pink tights</a:t>
            </a:r>
          </a:p>
        </p:txBody>
      </p:sp>
    </p:spTree>
    <p:extLst>
      <p:ext uri="{BB962C8B-B14F-4D97-AF65-F5344CB8AC3E}">
        <p14:creationId xmlns:p14="http://schemas.microsoft.com/office/powerpoint/2010/main" val="21306955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546</Words>
  <Application>Microsoft Office PowerPoint</Application>
  <PresentationFormat>Widescreen</PresentationFormat>
  <Paragraphs>150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Century Gothic</vt:lpstr>
      <vt:lpstr>Tahoma</vt:lpstr>
      <vt:lpstr>Office Theme</vt:lpstr>
      <vt:lpstr>Mixing with Traffic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Mixing with Traffic</dc:title>
  <dc:creator>Darrell Grogan</dc:creator>
  <cp:lastModifiedBy>Darrell Grogan</cp:lastModifiedBy>
  <cp:revision>14</cp:revision>
  <dcterms:created xsi:type="dcterms:W3CDTF">2016-03-06T03:42:51Z</dcterms:created>
  <dcterms:modified xsi:type="dcterms:W3CDTF">2016-03-06T17:16:59Z</dcterms:modified>
</cp:coreProperties>
</file>